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34343"/>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49585-0D4D-5B92-6B76-33A629982F8A}" v="4" dt="2022-09-14T16:55:48.747"/>
    <p1510:client id="{096C82B3-75DF-456F-913C-443FC4ABA5E7}" v="22" dt="2022-09-14T14:18:16.995"/>
    <p1510:client id="{ACFB9754-E532-4CA5-98E9-F95716F9FDFB}" v="4" dt="2022-09-09T23:17:16.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92" autoAdjust="0"/>
  </p:normalViewPr>
  <p:slideViewPr>
    <p:cSldViewPr snapToGrid="0">
      <p:cViewPr>
        <p:scale>
          <a:sx n="78" d="100"/>
          <a:sy n="78" d="100"/>
        </p:scale>
        <p:origin x="1500" y="-3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12/5/2022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830997"/>
          </a:xfrm>
          <a:prstGeom prst="rect">
            <a:avLst/>
          </a:prstGeom>
          <a:solidFill>
            <a:srgbClr val="D34343"/>
          </a:solidFill>
        </p:spPr>
        <p:txBody>
          <a:bodyPr wrap="square" lIns="91440" tIns="45720" rIns="91440" bIns="45720" rtlCol="0" anchor="t">
            <a:spAutoFit/>
          </a:bodyPr>
          <a:lstStyle/>
          <a:p>
            <a:pPr algn="ctr">
              <a:spcAft>
                <a:spcPts val="600"/>
              </a:spcAft>
            </a:pPr>
            <a:r>
              <a:rPr lang="en-US" sz="1600" b="1" dirty="0">
                <a:solidFill>
                  <a:schemeClr val="bg1"/>
                </a:solidFill>
                <a:ea typeface="Open Sans"/>
                <a:cs typeface="Open Sans"/>
              </a:rPr>
              <a:t>Health Science Career Cluster</a:t>
            </a:r>
          </a:p>
          <a:p>
            <a:pPr algn="ctr"/>
            <a:r>
              <a:rPr lang="en-US" sz="900" dirty="0">
                <a:solidFill>
                  <a:schemeClr val="bg1"/>
                </a:solidFill>
                <a:ea typeface="Open Sans"/>
                <a:cs typeface="Calibri"/>
              </a:rPr>
              <a:t>The Health Science Career Cluster focuses on planning, managing, and providing therapeutic services, diagnostics services, health informatics, support services, and biotechnology research and development. To pursue a career in the health science industry, students should learn to reason, think critically, make decisions, solve problems, communicate effectively, and work well with others. </a:t>
            </a:r>
            <a:endParaRPr lang="en-US" dirty="0"/>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940378"/>
            <a:ext cx="3703507" cy="578861"/>
          </a:xfrm>
          <a:solidFill>
            <a:srgbClr val="D34343"/>
          </a:solidFill>
        </p:spPr>
        <p:txBody>
          <a:bodyPr anchor="ctr">
            <a:normAutofit fontScale="90000"/>
          </a:bodyPr>
          <a:lstStyle/>
          <a:p>
            <a:r>
              <a:rPr lang="en-US" sz="1600" b="1" dirty="0">
                <a:solidFill>
                  <a:srgbClr val="FFFFFF"/>
                </a:solidFill>
                <a:latin typeface="+mn-lt"/>
                <a:ea typeface="Open Sans"/>
                <a:cs typeface="Open Sans"/>
              </a:rPr>
              <a:t>Nursing Science</a:t>
            </a:r>
            <a:br>
              <a:rPr lang="en-US" sz="1600" b="1" dirty="0">
                <a:solidFill>
                  <a:srgbClr val="FFFFFF"/>
                </a:solidFill>
                <a:latin typeface="+mn-lt"/>
                <a:ea typeface="Open Sans"/>
                <a:cs typeface="Open Sans"/>
              </a:rPr>
            </a:br>
            <a:r>
              <a:rPr lang="en-US" sz="1600" b="1" dirty="0">
                <a:solidFill>
                  <a:srgbClr val="FFFFFF"/>
                </a:solidFill>
                <a:latin typeface="+mn-lt"/>
                <a:ea typeface="Open Sans"/>
                <a:cs typeface="Open Sans"/>
              </a:rPr>
              <a:t>(Emergency Medical Technician)</a:t>
            </a:r>
            <a:endParaRPr lang="en-US" sz="1600" dirty="0">
              <a:effectLst/>
              <a:latin typeface="+mn-lt"/>
            </a:endParaRPr>
          </a:p>
          <a:p>
            <a:pPr rtl="0" eaLnBrk="1" latinLnBrk="0" hangingPunct="1"/>
            <a:r>
              <a:rPr lang="en-US" sz="1600" i="1" kern="1200" dirty="0">
                <a:solidFill>
                  <a:srgbClr val="FFFFFF"/>
                </a:solidFill>
                <a:effectLst/>
                <a:latin typeface="+mn-lt"/>
                <a:ea typeface="Open Sans" panose="020B0606030504020204" pitchFamily="34" charset="0"/>
                <a:cs typeface="Open Sans" panose="020B0606030504020204" pitchFamily="34" charset="0"/>
              </a:rPr>
              <a:t>Statewide Program of Study</a:t>
            </a:r>
            <a:endParaRPr lang="en-US" sz="1600" dirty="0">
              <a:effectLst/>
              <a:latin typeface="+mn-lt"/>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63795" y="1544836"/>
            <a:ext cx="6712687" cy="646331"/>
          </a:xfrm>
          <a:prstGeom prst="rect">
            <a:avLst/>
          </a:prstGeom>
          <a:noFill/>
        </p:spPr>
        <p:txBody>
          <a:bodyPr wrap="square" lIns="91440" tIns="45720" rIns="91440" bIns="45720" rtlCol="0" anchor="t">
            <a:spAutoFit/>
          </a:bodyPr>
          <a:lstStyle/>
          <a:p>
            <a:r>
              <a:rPr lang="en-US" sz="900" dirty="0"/>
              <a:t>The Nursing Science program of study introduces students to the knowledge and skills related to patient care. CTE learners may learn about or practice caring for patients, routine procedures such as monitoring vital signs, development and implementation of care plans, maintenance of medical records, and disease or pain management. Students may focus on the healthcare system and research system designs and make recommended modifications.</a:t>
            </a:r>
          </a:p>
        </p:txBody>
      </p:sp>
      <p:sp>
        <p:nvSpPr>
          <p:cNvPr id="21" name="TextBox 20">
            <a:extLst>
              <a:ext uri="{FF2B5EF4-FFF2-40B4-BE49-F238E27FC236}">
                <a16:creationId xmlns:a16="http://schemas.microsoft.com/office/drawing/2014/main" id="{77D1060B-498D-5699-38A4-622C19750F17}"/>
              </a:ext>
            </a:extLst>
          </p:cNvPr>
          <p:cNvSpPr txBox="1"/>
          <p:nvPr/>
        </p:nvSpPr>
        <p:spPr>
          <a:xfrm>
            <a:off x="356260" y="2506389"/>
            <a:ext cx="3072739" cy="1938992"/>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Secondary Courses for High School Credit</a:t>
            </a:r>
          </a:p>
          <a:p>
            <a:pPr marL="0" marR="0">
              <a:spcBef>
                <a:spcPts val="0"/>
              </a:spcBef>
            </a:pPr>
            <a:endParaRPr lang="en-US" sz="1200" b="1" dirty="0">
              <a:solidFill>
                <a:srgbClr val="0D6CB9"/>
              </a:solidFill>
              <a:effectLst/>
              <a:ea typeface="Calibri" panose="020F0502020204030204" pitchFamily="34" charset="0"/>
              <a:cs typeface="Times New Roman" panose="02020603050405020304" pitchFamily="18" charset="0"/>
            </a:endParaRPr>
          </a:p>
          <a:p>
            <a:pPr marL="0" marR="0">
              <a:spcBef>
                <a:spcPts val="0"/>
              </a:spcBef>
            </a:pPr>
            <a:r>
              <a:rPr lang="en-US" sz="1200" b="1" dirty="0">
                <a:effectLst/>
                <a:ea typeface="Calibri" panose="020F0502020204030204" pitchFamily="34" charset="0"/>
                <a:cs typeface="Times New Roman" panose="02020603050405020304" pitchFamily="18" charset="0"/>
              </a:rPr>
              <a:t>1	</a:t>
            </a:r>
            <a:r>
              <a:rPr lang="en-US" sz="1200" dirty="0">
                <a:ea typeface="+mn-lt"/>
                <a:cs typeface="+mn-lt"/>
              </a:rPr>
              <a:t>Principles of Health Science</a:t>
            </a:r>
            <a:endParaRPr lang="en-US" sz="1200" dirty="0">
              <a:ea typeface="+mn-lt"/>
              <a:cs typeface="Times New Roman"/>
            </a:endParaRPr>
          </a:p>
          <a:p>
            <a:pPr marR="0" lvl="0">
              <a:spcBef>
                <a:spcPts val="0"/>
              </a:spcBef>
            </a:pPr>
            <a:endParaRPr lang="en-US" sz="12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panose="02020603050405020304" pitchFamily="18" charset="0"/>
              </a:rPr>
              <a:t>2	</a:t>
            </a:r>
            <a:r>
              <a:rPr lang="en-US" sz="1200" dirty="0">
                <a:ea typeface="+mn-lt"/>
                <a:cs typeface="+mn-lt"/>
              </a:rPr>
              <a:t>Medical Terminology</a:t>
            </a:r>
            <a:endParaRPr lang="en-US" sz="1200" dirty="0">
              <a:ea typeface="+mn-lt"/>
              <a:cs typeface="Times New Roman"/>
            </a:endParaRPr>
          </a:p>
          <a:p>
            <a:pPr marR="0" lvl="0">
              <a:spcBef>
                <a:spcPts val="0"/>
              </a:spcBef>
            </a:pPr>
            <a:endParaRPr lang="en-US" sz="12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panose="02020603050405020304" pitchFamily="18" charset="0"/>
              </a:rPr>
              <a:t>3	</a:t>
            </a:r>
            <a:r>
              <a:rPr lang="en-US" sz="1200" dirty="0">
                <a:ea typeface="+mn-lt"/>
                <a:cs typeface="+mn-lt"/>
              </a:rPr>
              <a:t>Anatomy and Physiology	</a:t>
            </a:r>
            <a:endParaRPr lang="en-US" sz="1200" dirty="0">
              <a:effectLst/>
              <a:ea typeface="Calibri" panose="020F0502020204030204" pitchFamily="34" charset="0"/>
              <a:cs typeface="Times New Roman"/>
            </a:endParaRPr>
          </a:p>
          <a:p>
            <a:pPr marL="171450" marR="0" lvl="0" indent="-171450">
              <a:spcBef>
                <a:spcPts val="0"/>
              </a:spcBef>
              <a:buFont typeface="Arial" panose="020B0604020202020204" pitchFamily="34" charset="0"/>
              <a:buChar char="•"/>
            </a:pPr>
            <a:endParaRPr lang="en-US" sz="12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1200" b="1" dirty="0">
                <a:ea typeface="Calibri" panose="020F0502020204030204" pitchFamily="34" charset="0"/>
                <a:cs typeface="Times New Roman" panose="02020603050405020304" pitchFamily="18" charset="0"/>
              </a:rPr>
              <a:t>4	</a:t>
            </a:r>
            <a:r>
              <a:rPr lang="en-US" sz="1200" dirty="0">
                <a:ea typeface="Calibri" panose="020F0502020204030204" pitchFamily="34" charset="0"/>
                <a:cs typeface="Times New Roman"/>
              </a:rPr>
              <a:t>Emergency Medical Technician</a:t>
            </a:r>
            <a:endParaRPr lang="en-US" sz="1200" dirty="0">
              <a:ea typeface="Calibri" panose="020F0502020204030204" pitchFamily="34" charset="0"/>
              <a:cs typeface="Times New Roman" panose="02020603050405020304" pitchFamily="18" charset="0"/>
            </a:endParaRPr>
          </a:p>
          <a:p>
            <a:endParaRPr lang="en-US" sz="1200" dirty="0">
              <a:effectLst/>
              <a:ea typeface="Calibri" panose="020F0502020204030204" pitchFamily="34" charset="0"/>
              <a:cs typeface="Times New Roman"/>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347354" y="5088231"/>
            <a:ext cx="3072739" cy="1661993"/>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Postsecondary Opportunities</a:t>
            </a:r>
          </a:p>
          <a:p>
            <a:r>
              <a:rPr lang="en-US" sz="900" b="1" dirty="0">
                <a:ea typeface="Calibri" panose="020F0502020204030204" pitchFamily="34" charset="0"/>
                <a:cs typeface="Times New Roman" panose="02020603050405020304" pitchFamily="18" charset="0"/>
              </a:rPr>
              <a:t>Associates Degrees</a:t>
            </a:r>
            <a:endParaRPr lang="en-US" sz="900" b="1"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mn-lt"/>
                <a:cs typeface="+mn-lt"/>
              </a:rPr>
              <a:t>Registered Nursing/Registered Nurse</a:t>
            </a:r>
            <a:endParaRPr lang="en-US" sz="900" dirty="0">
              <a:effectLst/>
              <a:ea typeface="Calibri" panose="020F0502020204030204" pitchFamily="34" charset="0"/>
              <a:cs typeface="Times New Roman"/>
            </a:endParaRPr>
          </a:p>
          <a:p>
            <a:pPr marR="0" lvl="0">
              <a:spcBef>
                <a:spcPts val="0"/>
              </a:spcBef>
            </a:pPr>
            <a:endParaRPr lang="en-US" sz="9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panose="02020603050405020304" pitchFamily="18" charset="0"/>
              </a:rPr>
              <a:t>Bachelor’s Degrees</a:t>
            </a:r>
          </a:p>
          <a:p>
            <a:pPr marL="171450" indent="-171450">
              <a:buFont typeface="Arial" panose="020B0604020202020204" pitchFamily="34" charset="0"/>
              <a:buChar char="•"/>
            </a:pPr>
            <a:r>
              <a:rPr lang="en-US" sz="900" dirty="0">
                <a:ea typeface="+mn-lt"/>
                <a:cs typeface="+mn-lt"/>
              </a:rPr>
              <a:t>Informatics Nurse Specialists</a:t>
            </a:r>
            <a:endParaRPr lang="en-US" sz="900" dirty="0">
              <a:effectLst/>
              <a:ea typeface="Calibri" panose="020F0502020204030204" pitchFamily="34" charset="0"/>
              <a:cs typeface="Times New Roman"/>
            </a:endParaRPr>
          </a:p>
          <a:p>
            <a:pPr marR="0" lvl="0">
              <a:spcBef>
                <a:spcPts val="0"/>
              </a:spcBef>
            </a:pPr>
            <a:endParaRPr lang="en-US" sz="900" dirty="0">
              <a:solidFill>
                <a:srgbClr val="0D6CB9"/>
              </a:solidFill>
              <a:effectLst/>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panose="02020603050405020304" pitchFamily="18" charset="0"/>
              </a:rPr>
              <a:t>Master’s, Doctoral, and Professional Degrees</a:t>
            </a:r>
          </a:p>
          <a:p>
            <a:pPr marL="171450" indent="-171450">
              <a:buFont typeface="Arial" panose="020B0604020202020204" pitchFamily="34" charset="0"/>
              <a:buChar char="•"/>
            </a:pPr>
            <a:r>
              <a:rPr lang="en-US" sz="900" dirty="0">
                <a:ea typeface="+mn-lt"/>
                <a:cs typeface="+mn-lt"/>
              </a:rPr>
              <a:t>Nurse Practitioner</a:t>
            </a:r>
          </a:p>
          <a:p>
            <a:pPr marL="171450" indent="-171450">
              <a:buFont typeface="Arial" panose="020B0604020202020204" pitchFamily="34" charset="0"/>
              <a:buChar char="•"/>
            </a:pPr>
            <a:r>
              <a:rPr lang="en-US" sz="900" dirty="0">
                <a:ea typeface="+mn-lt"/>
                <a:cs typeface="+mn-lt"/>
              </a:rPr>
              <a:t>Nursing Administration</a:t>
            </a:r>
          </a:p>
          <a:p>
            <a:pPr marL="171450" indent="-171450">
              <a:buFont typeface="Arial" panose="020B0604020202020204" pitchFamily="34" charset="0"/>
              <a:buChar char="•"/>
            </a:pPr>
            <a:r>
              <a:rPr lang="en-US" sz="900" dirty="0">
                <a:ea typeface="+mn-lt"/>
                <a:cs typeface="+mn-lt"/>
              </a:rPr>
              <a:t>Nurse Anesthetist</a:t>
            </a:r>
            <a:endParaRPr lang="en-US" sz="900" dirty="0">
              <a:ea typeface="Calibri" panose="020F0502020204030204" pitchFamily="34" charset="0"/>
              <a:cs typeface="Calibri"/>
            </a:endParaRPr>
          </a:p>
        </p:txBody>
      </p:sp>
      <p:sp>
        <p:nvSpPr>
          <p:cNvPr id="23" name="TextBox 22">
            <a:extLst>
              <a:ext uri="{FF2B5EF4-FFF2-40B4-BE49-F238E27FC236}">
                <a16:creationId xmlns:a16="http://schemas.microsoft.com/office/drawing/2014/main" id="{B63C6D94-62AA-E2D0-FFDB-465F6F55EAB9}"/>
              </a:ext>
            </a:extLst>
          </p:cNvPr>
          <p:cNvSpPr txBox="1"/>
          <p:nvPr/>
        </p:nvSpPr>
        <p:spPr>
          <a:xfrm>
            <a:off x="3936674" y="2180506"/>
            <a:ext cx="2600690" cy="461665"/>
          </a:xfrm>
          <a:prstGeom prst="rect">
            <a:avLst/>
          </a:prstGeom>
          <a:noFill/>
        </p:spPr>
        <p:txBody>
          <a:bodyPr wrap="square" lIns="91440" tIns="45720" rIns="91440" bIns="45720" rtlCol="0" anchor="t">
            <a:spAutoFit/>
          </a:bodyPr>
          <a:lstStyle/>
          <a:p>
            <a:pPr marL="0" marR="0" algn="ctr">
              <a:spcBef>
                <a:spcPts val="0"/>
              </a:spcBef>
            </a:pPr>
            <a:r>
              <a:rPr lang="en-US" sz="1200" b="1" dirty="0">
                <a:solidFill>
                  <a:srgbClr val="0D6CB9"/>
                </a:solidFill>
                <a:effectLst/>
                <a:ea typeface="Calibri" panose="020F0502020204030204" pitchFamily="34" charset="0"/>
                <a:cs typeface="Times New Roman" panose="02020603050405020304" pitchFamily="18" charset="0"/>
              </a:rPr>
              <a:t>Work-Based Learning and </a:t>
            </a:r>
          </a:p>
          <a:p>
            <a:pPr algn="ctr"/>
            <a:r>
              <a:rPr lang="en-US" sz="1200" b="1" dirty="0">
                <a:solidFill>
                  <a:srgbClr val="0D6CB9"/>
                </a:solidFill>
                <a:ea typeface="Calibri" panose="020F0502020204030204" pitchFamily="34" charset="0"/>
                <a:cs typeface="Times New Roman"/>
              </a:rPr>
              <a:t>Expanded Learning</a:t>
            </a:r>
            <a:r>
              <a:rPr lang="en-US" sz="1200" b="1" dirty="0">
                <a:solidFill>
                  <a:srgbClr val="0D6CB9"/>
                </a:solidFill>
                <a:effectLst/>
                <a:ea typeface="Calibri" panose="020F0502020204030204" pitchFamily="34" charset="0"/>
                <a:cs typeface="Times New Roman"/>
              </a:rPr>
              <a:t>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3964926772"/>
              </p:ext>
            </p:extLst>
          </p:nvPr>
        </p:nvGraphicFramePr>
        <p:xfrm>
          <a:off x="3815512" y="2612344"/>
          <a:ext cx="2954242" cy="1143000"/>
        </p:xfrm>
        <a:graphic>
          <a:graphicData uri="http://schemas.openxmlformats.org/drawingml/2006/table">
            <a:tbl>
              <a:tblPr firstRow="1" bandRow="1">
                <a:tableStyleId>{5C22544A-7EE6-4342-B048-85BDC9FD1C3A}</a:tableStyleId>
              </a:tblPr>
              <a:tblGrid>
                <a:gridCol w="1477121">
                  <a:extLst>
                    <a:ext uri="{9D8B030D-6E8A-4147-A177-3AD203B41FA5}">
                      <a16:colId xmlns:a16="http://schemas.microsoft.com/office/drawing/2014/main" val="2083587555"/>
                    </a:ext>
                  </a:extLst>
                </a:gridCol>
                <a:gridCol w="1477121">
                  <a:extLst>
                    <a:ext uri="{9D8B030D-6E8A-4147-A177-3AD203B41FA5}">
                      <a16:colId xmlns:a16="http://schemas.microsoft.com/office/drawing/2014/main" val="3749205641"/>
                    </a:ext>
                  </a:extLst>
                </a:gridCol>
              </a:tblGrid>
              <a:tr h="251301">
                <a:tc>
                  <a:txBody>
                    <a:bodyPr/>
                    <a:lstStyle/>
                    <a:p>
                      <a:pPr algn="ctr"/>
                      <a:r>
                        <a:rPr lang="en-US" sz="900" dirty="0"/>
                        <a:t>Exploration Activities</a:t>
                      </a:r>
                    </a:p>
                  </a:txBody>
                  <a:tcPr anchor="ctr">
                    <a:solidFill>
                      <a:srgbClr val="D34343"/>
                    </a:solidFill>
                  </a:tcPr>
                </a:tc>
                <a:tc>
                  <a:txBody>
                    <a:bodyPr/>
                    <a:lstStyle/>
                    <a:p>
                      <a:pPr algn="ctr"/>
                      <a:r>
                        <a:rPr lang="en-US" sz="900" dirty="0"/>
                        <a:t>Work-Based Learning Activities</a:t>
                      </a:r>
                    </a:p>
                  </a:txBody>
                  <a:tcPr anchor="ctr">
                    <a:solidFill>
                      <a:srgbClr val="D34343"/>
                    </a:solidFill>
                  </a:tcPr>
                </a:tc>
                <a:extLst>
                  <a:ext uri="{0D108BD9-81ED-4DB2-BD59-A6C34878D82A}">
                    <a16:rowId xmlns:a16="http://schemas.microsoft.com/office/drawing/2014/main" val="2788444287"/>
                  </a:ext>
                </a:extLst>
              </a:tr>
              <a:tr h="431230">
                <a:tc>
                  <a:txBody>
                    <a:bodyPr/>
                    <a:lstStyle/>
                    <a:p>
                      <a:pPr marL="171450" indent="-171450" algn="l">
                        <a:buFont typeface="Arial"/>
                        <a:buChar char="•"/>
                      </a:pPr>
                      <a:r>
                        <a:rPr lang="en-US" sz="900" b="0" i="0" u="none" strike="noStrike" noProof="0" dirty="0">
                          <a:latin typeface="Calibri"/>
                        </a:rPr>
                        <a:t>Participate in Health Occupation Students of America</a:t>
                      </a:r>
                      <a:endParaRPr lang="en-US" sz="900" dirty="0"/>
                    </a:p>
                  </a:txBody>
                  <a:tcPr>
                    <a:noFill/>
                  </a:tcPr>
                </a:tc>
                <a:tc>
                  <a:txBody>
                    <a:bodyPr/>
                    <a:lstStyle/>
                    <a:p>
                      <a:pPr marL="171450" lvl="0" indent="-171450" algn="l">
                        <a:buFont typeface="Arial"/>
                        <a:buChar char="•"/>
                      </a:pPr>
                      <a:r>
                        <a:rPr lang="en-US" sz="900" b="0" i="0" u="none" strike="noStrike" noProof="0" dirty="0">
                          <a:latin typeface="Calibri"/>
                        </a:rPr>
                        <a:t>Volunteer at a community wellness center, hospital, assisted living center, or nursing home</a:t>
                      </a:r>
                      <a:endParaRPr lang="en-US" sz="900" dirty="0"/>
                    </a:p>
                  </a:txBody>
                  <a:tcP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936671" y="4097122"/>
            <a:ext cx="2749875" cy="538609"/>
          </a:xfrm>
          <a:prstGeom prst="rect">
            <a:avLst/>
          </a:prstGeom>
          <a:noFill/>
        </p:spPr>
        <p:txBody>
          <a:bodyPr wrap="square" lIns="91440" tIns="45720" rIns="91440" bIns="45720" rtlCol="0" anchor="t">
            <a:spAutoFit/>
          </a:bodyPr>
          <a:lstStyle/>
          <a:p>
            <a:pPr marL="0" marR="0" algn="ctr">
              <a:spcBef>
                <a:spcPts val="0"/>
              </a:spcBef>
              <a:spcAft>
                <a:spcPts val="600"/>
              </a:spcAft>
            </a:pPr>
            <a:r>
              <a:rPr lang="en-US" sz="1200" b="1" dirty="0">
                <a:solidFill>
                  <a:srgbClr val="0D6CB9"/>
                </a:solidFill>
                <a:effectLst/>
                <a:ea typeface="Calibri" panose="020F0502020204030204" pitchFamily="34" charset="0"/>
                <a:cs typeface="Times New Roman" panose="02020603050405020304" pitchFamily="18" charset="0"/>
              </a:rPr>
              <a:t>Industry-Based Certifications</a:t>
            </a:r>
            <a:endParaRPr lang="en-US" sz="1200" b="1" dirty="0">
              <a:solidFill>
                <a:srgbClr val="0D6CB9"/>
              </a:solidFill>
              <a:ea typeface="Calibri" panose="020F0502020204030204" pitchFamily="34" charset="0"/>
              <a:cs typeface="Times New Roman" panose="02020603050405020304" pitchFamily="18" charset="0"/>
            </a:endParaRPr>
          </a:p>
          <a:p>
            <a:pPr marL="171450" indent="-171450">
              <a:buFont typeface="Arial"/>
              <a:buChar char="•"/>
            </a:pPr>
            <a:r>
              <a:rPr lang="en-US" sz="1200" dirty="0">
                <a:ea typeface="+mn-lt"/>
                <a:cs typeface="+mn-lt"/>
              </a:rPr>
              <a:t>Emergency Medical Technician - Basic</a:t>
            </a:r>
            <a:endParaRPr lang="en-US" sz="1200" dirty="0">
              <a:cs typeface="Calibri" panose="020F0502020204030204"/>
            </a:endParaRPr>
          </a:p>
        </p:txBody>
      </p:sp>
      <p:sp>
        <p:nvSpPr>
          <p:cNvPr id="1027" name="TextBox 1026">
            <a:extLst>
              <a:ext uri="{FF2B5EF4-FFF2-40B4-BE49-F238E27FC236}">
                <a16:creationId xmlns:a16="http://schemas.microsoft.com/office/drawing/2014/main" id="{3F57E4A6-F203-8179-D007-29521C7B6A20}"/>
              </a:ext>
            </a:extLst>
          </p:cNvPr>
          <p:cNvSpPr txBox="1"/>
          <p:nvPr/>
        </p:nvSpPr>
        <p:spPr>
          <a:xfrm>
            <a:off x="345627" y="7349938"/>
            <a:ext cx="2565067" cy="261610"/>
          </a:xfrm>
          <a:prstGeom prst="rect">
            <a:avLst/>
          </a:prstGeom>
          <a:noFill/>
        </p:spPr>
        <p:txBody>
          <a:bodyPr wrap="square" rtlCol="0">
            <a:spAutoFit/>
          </a:bodyPr>
          <a:lstStyle/>
          <a:p>
            <a:pPr marL="0" marR="0">
              <a:spcBef>
                <a:spcPts val="0"/>
              </a:spcBef>
            </a:pPr>
            <a:r>
              <a:rPr lang="en-US" sz="1100" b="1" dirty="0">
                <a:solidFill>
                  <a:srgbClr val="0D6CB9"/>
                </a:solidFill>
                <a:latin typeface="Open Sans SemiBold" panose="020B0706030804020204" pitchFamily="34" charset="0"/>
                <a:ea typeface="Calibri" panose="020F0502020204030204" pitchFamily="34" charset="0"/>
                <a:cs typeface="Times New Roman" panose="02020603050405020304" pitchFamily="18" charset="0"/>
              </a:rPr>
              <a:t>Aligned Occupations</a:t>
            </a:r>
            <a:endParaRPr lang="en-US" sz="1100" b="1" dirty="0">
              <a:solidFill>
                <a:srgbClr val="0D6CB9"/>
              </a:solidFill>
              <a:effectLst/>
              <a:latin typeface="Open Sans SemiBold" panose="020B0706030804020204" pitchFamily="34" charset="0"/>
              <a:ea typeface="Calibri" panose="020F0502020204030204" pitchFamily="34" charset="0"/>
              <a:cs typeface="Times New Roman" panose="02020603050405020304" pitchFamily="18" charset="0"/>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1327207627"/>
              </p:ext>
            </p:extLst>
          </p:nvPr>
        </p:nvGraphicFramePr>
        <p:xfrm>
          <a:off x="361772" y="7612974"/>
          <a:ext cx="6149413" cy="1082040"/>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0">
                <a:tc>
                  <a:txBody>
                    <a:bodyPr/>
                    <a:lstStyle/>
                    <a:p>
                      <a:pPr algn="l"/>
                      <a:r>
                        <a:rPr lang="en-US" sz="900" dirty="0"/>
                        <a:t>Occupations</a:t>
                      </a:r>
                    </a:p>
                  </a:txBody>
                  <a:tcPr>
                    <a:solidFill>
                      <a:srgbClr val="D34343"/>
                    </a:solidFill>
                  </a:tcPr>
                </a:tc>
                <a:tc>
                  <a:txBody>
                    <a:bodyPr/>
                    <a:lstStyle/>
                    <a:p>
                      <a:pPr algn="ctr"/>
                      <a:r>
                        <a:rPr lang="en-US" sz="900" dirty="0"/>
                        <a:t>Median Wage</a:t>
                      </a:r>
                    </a:p>
                  </a:txBody>
                  <a:tcPr anchor="ctr">
                    <a:solidFill>
                      <a:srgbClr val="D34343"/>
                    </a:solidFill>
                  </a:tcPr>
                </a:tc>
                <a:tc>
                  <a:txBody>
                    <a:bodyPr/>
                    <a:lstStyle/>
                    <a:p>
                      <a:pPr algn="ctr"/>
                      <a:r>
                        <a:rPr lang="en-US" sz="900" dirty="0"/>
                        <a:t>Annual Openings</a:t>
                      </a:r>
                    </a:p>
                  </a:txBody>
                  <a:tcPr anchor="ctr">
                    <a:solidFill>
                      <a:srgbClr val="D34343"/>
                    </a:solidFill>
                  </a:tcPr>
                </a:tc>
                <a:tc>
                  <a:txBody>
                    <a:bodyPr/>
                    <a:lstStyle/>
                    <a:p>
                      <a:pPr algn="ctr"/>
                      <a:r>
                        <a:rPr lang="en-US" sz="900" dirty="0"/>
                        <a:t>% Growth</a:t>
                      </a:r>
                    </a:p>
                  </a:txBody>
                  <a:tcPr anchor="ctr">
                    <a:solidFill>
                      <a:srgbClr val="D34343"/>
                    </a:solidFill>
                  </a:tcPr>
                </a:tc>
                <a:extLst>
                  <a:ext uri="{0D108BD9-81ED-4DB2-BD59-A6C34878D82A}">
                    <a16:rowId xmlns:a16="http://schemas.microsoft.com/office/drawing/2014/main" val="2788444287"/>
                  </a:ext>
                </a:extLst>
              </a:tr>
              <a:tr h="182880">
                <a:tc>
                  <a:txBody>
                    <a:bodyPr/>
                    <a:lstStyle/>
                    <a:p>
                      <a:pPr marL="0" lvl="0" indent="0" algn="l">
                        <a:buNone/>
                      </a:pPr>
                      <a:r>
                        <a:rPr lang="en-US" sz="800" b="0" i="0" u="none" strike="noStrike" noProof="0" dirty="0">
                          <a:latin typeface="Calibri"/>
                        </a:rPr>
                        <a:t>Licensed Vocational Nurses</a:t>
                      </a:r>
                      <a:endParaRPr lang="en-US" dirty="0"/>
                    </a:p>
                  </a:txBody>
                  <a:tcPr anchor="ctr">
                    <a:solidFill>
                      <a:srgbClr val="D34343">
                        <a:alpha val="20000"/>
                      </a:srgbClr>
                    </a:solidFill>
                  </a:tcPr>
                </a:tc>
                <a:tc>
                  <a:txBody>
                    <a:bodyPr/>
                    <a:lstStyle/>
                    <a:p>
                      <a:pPr marL="0" lvl="0" indent="0" algn="ctr">
                        <a:buNone/>
                      </a:pPr>
                      <a:r>
                        <a:rPr lang="en-US" sz="800" b="0" i="0" u="none" strike="noStrike" noProof="0" dirty="0">
                          <a:latin typeface="Calibri"/>
                        </a:rPr>
                        <a:t>$45,178 </a:t>
                      </a:r>
                      <a:endParaRPr lang="en-US"/>
                    </a:p>
                  </a:txBody>
                  <a:tcPr anchor="ctr">
                    <a:noFill/>
                  </a:tcPr>
                </a:tc>
                <a:tc>
                  <a:txBody>
                    <a:bodyPr/>
                    <a:lstStyle/>
                    <a:p>
                      <a:pPr marL="0" lvl="0" indent="0" algn="ctr">
                        <a:buNone/>
                      </a:pPr>
                      <a:r>
                        <a:rPr lang="en-US" sz="800" b="0" i="0" u="none" strike="noStrike" noProof="0" dirty="0">
                          <a:latin typeface="Calibri"/>
                        </a:rPr>
                        <a:t>7,186 </a:t>
                      </a:r>
                      <a:endParaRPr lang="en-US"/>
                    </a:p>
                  </a:txBody>
                  <a:tcPr anchor="ctr">
                    <a:noFill/>
                  </a:tcPr>
                </a:tc>
                <a:tc>
                  <a:txBody>
                    <a:bodyPr/>
                    <a:lstStyle/>
                    <a:p>
                      <a:pPr marL="0" indent="0" algn="ctr">
                        <a:buFont typeface="Arial" panose="020B0604020202020204" pitchFamily="34" charset="0"/>
                        <a:buNone/>
                      </a:pPr>
                      <a:r>
                        <a:rPr lang="en-US" sz="800" dirty="0"/>
                        <a:t>21%</a:t>
                      </a:r>
                    </a:p>
                  </a:txBody>
                  <a:tcPr anchor="ctr">
                    <a:noFill/>
                  </a:tcPr>
                </a:tc>
                <a:extLst>
                  <a:ext uri="{0D108BD9-81ED-4DB2-BD59-A6C34878D82A}">
                    <a16:rowId xmlns:a16="http://schemas.microsoft.com/office/drawing/2014/main" val="2974962540"/>
                  </a:ext>
                </a:extLst>
              </a:tr>
              <a:tr h="182880">
                <a:tc>
                  <a:txBody>
                    <a:bodyPr/>
                    <a:lstStyle/>
                    <a:p>
                      <a:pPr marL="0" lvl="0" indent="0" algn="l">
                        <a:buNone/>
                      </a:pPr>
                      <a:r>
                        <a:rPr lang="en-US" sz="800" b="0" i="0" u="none" strike="noStrike" noProof="0" dirty="0">
                          <a:latin typeface="Calibri"/>
                        </a:rPr>
                        <a:t>Registered Nurses</a:t>
                      </a:r>
                      <a:endParaRPr lang="en-US" dirty="0"/>
                    </a:p>
                  </a:txBody>
                  <a:tcPr anchor="ctr">
                    <a:solidFill>
                      <a:srgbClr val="D34343">
                        <a:alpha val="20000"/>
                      </a:srgbClr>
                    </a:solidFill>
                  </a:tcPr>
                </a:tc>
                <a:tc>
                  <a:txBody>
                    <a:bodyPr/>
                    <a:lstStyle/>
                    <a:p>
                      <a:pPr marL="0" lvl="0" indent="0" algn="ctr">
                        <a:buNone/>
                      </a:pPr>
                      <a:r>
                        <a:rPr lang="en-US" sz="800" b="0" i="0" u="none" strike="noStrike" noProof="0" dirty="0">
                          <a:latin typeface="Calibri"/>
                        </a:rPr>
                        <a:t>$68,682 </a:t>
                      </a:r>
                      <a:endParaRPr lang="en-US"/>
                    </a:p>
                  </a:txBody>
                  <a:tcPr anchor="ctr">
                    <a:noFill/>
                  </a:tcPr>
                </a:tc>
                <a:tc>
                  <a:txBody>
                    <a:bodyPr/>
                    <a:lstStyle/>
                    <a:p>
                      <a:pPr marL="0" lvl="0" indent="0" algn="ctr">
                        <a:buNone/>
                      </a:pPr>
                      <a:r>
                        <a:rPr lang="en-US" sz="800" b="0" i="0" u="none" strike="noStrike" noProof="0" dirty="0">
                          <a:latin typeface="Calibri"/>
                        </a:rPr>
                        <a:t>17,493 </a:t>
                      </a:r>
                      <a:endParaRPr lang="en-US"/>
                    </a:p>
                  </a:txBody>
                  <a:tcPr anchor="ctr">
                    <a:noFill/>
                  </a:tcPr>
                </a:tc>
                <a:tc>
                  <a:txBody>
                    <a:bodyPr/>
                    <a:lstStyle/>
                    <a:p>
                      <a:pPr marL="0" indent="0" algn="ctr">
                        <a:buFont typeface="Arial" panose="020B0604020202020204" pitchFamily="34" charset="0"/>
                        <a:buNone/>
                      </a:pPr>
                      <a:r>
                        <a:rPr lang="en-US" sz="800" dirty="0"/>
                        <a:t>26%</a:t>
                      </a:r>
                    </a:p>
                  </a:txBody>
                  <a:tcPr anchor="ctr">
                    <a:noFill/>
                  </a:tcPr>
                </a:tc>
                <a:extLst>
                  <a:ext uri="{0D108BD9-81ED-4DB2-BD59-A6C34878D82A}">
                    <a16:rowId xmlns:a16="http://schemas.microsoft.com/office/drawing/2014/main" val="1200388448"/>
                  </a:ext>
                </a:extLst>
              </a:tr>
              <a:tr h="182880">
                <a:tc>
                  <a:txBody>
                    <a:bodyPr/>
                    <a:lstStyle/>
                    <a:p>
                      <a:pPr marL="0" lvl="0" indent="0" algn="l">
                        <a:buNone/>
                      </a:pPr>
                      <a:r>
                        <a:rPr lang="en-US" sz="800" b="0" i="0" u="none" strike="noStrike" noProof="0" dirty="0">
                          <a:latin typeface="Calibri"/>
                        </a:rPr>
                        <a:t>Nurse Practitioners</a:t>
                      </a:r>
                      <a:endParaRPr lang="en-US" dirty="0"/>
                    </a:p>
                  </a:txBody>
                  <a:tcPr anchor="ctr">
                    <a:solidFill>
                      <a:srgbClr val="D34343">
                        <a:alpha val="20000"/>
                      </a:srgbClr>
                    </a:solidFill>
                  </a:tcPr>
                </a:tc>
                <a:tc>
                  <a:txBody>
                    <a:bodyPr/>
                    <a:lstStyle/>
                    <a:p>
                      <a:pPr marL="0" lvl="0" indent="0" algn="ctr">
                        <a:buNone/>
                      </a:pPr>
                      <a:r>
                        <a:rPr lang="en-US" sz="800" b="0" i="0" u="none" strike="noStrike" noProof="0" dirty="0">
                          <a:latin typeface="Calibri"/>
                        </a:rPr>
                        <a:t>$107,827 </a:t>
                      </a:r>
                      <a:endParaRPr lang="en-US"/>
                    </a:p>
                  </a:txBody>
                  <a:tcPr anchor="ctr">
                    <a:noFill/>
                  </a:tcPr>
                </a:tc>
                <a:tc>
                  <a:txBody>
                    <a:bodyPr/>
                    <a:lstStyle/>
                    <a:p>
                      <a:pPr marL="0" lvl="0" indent="0" algn="ctr">
                        <a:buNone/>
                      </a:pPr>
                      <a:r>
                        <a:rPr lang="en-US" sz="800" b="0" i="0" u="none" strike="noStrike" noProof="0" dirty="0">
                          <a:latin typeface="Calibri"/>
                        </a:rPr>
                        <a:t>977 </a:t>
                      </a:r>
                      <a:endParaRPr lang="en-US"/>
                    </a:p>
                  </a:txBody>
                  <a:tcPr anchor="ctr">
                    <a:noFill/>
                  </a:tcPr>
                </a:tc>
                <a:tc>
                  <a:txBody>
                    <a:bodyPr/>
                    <a:lstStyle/>
                    <a:p>
                      <a:pPr marL="0" indent="0" algn="ctr">
                        <a:buFont typeface="Arial" panose="020B0604020202020204" pitchFamily="34" charset="0"/>
                        <a:buNone/>
                      </a:pPr>
                      <a:r>
                        <a:rPr lang="en-US" sz="800" dirty="0"/>
                        <a:t>50%</a:t>
                      </a:r>
                    </a:p>
                  </a:txBody>
                  <a:tcPr anchor="ctr">
                    <a:noFill/>
                  </a:tcPr>
                </a:tc>
                <a:extLst>
                  <a:ext uri="{0D108BD9-81ED-4DB2-BD59-A6C34878D82A}">
                    <a16:rowId xmlns:a16="http://schemas.microsoft.com/office/drawing/2014/main" val="1446114615"/>
                  </a:ext>
                </a:extLst>
              </a:tr>
              <a:tr h="182880">
                <a:tc>
                  <a:txBody>
                    <a:bodyPr/>
                    <a:lstStyle/>
                    <a:p>
                      <a:pPr marL="0" lvl="0" indent="0" algn="l">
                        <a:buNone/>
                      </a:pPr>
                      <a:r>
                        <a:rPr lang="en-US" sz="800" b="0" i="0" u="none" strike="noStrike" noProof="0" dirty="0">
                          <a:latin typeface="Calibri"/>
                        </a:rPr>
                        <a:t>Nurse Anesthetists </a:t>
                      </a:r>
                      <a:endParaRPr lang="en-US"/>
                    </a:p>
                  </a:txBody>
                  <a:tcPr anchor="ctr">
                    <a:solidFill>
                      <a:srgbClr val="D34343">
                        <a:alpha val="20000"/>
                      </a:srgbClr>
                    </a:solidFill>
                  </a:tcPr>
                </a:tc>
                <a:tc>
                  <a:txBody>
                    <a:bodyPr/>
                    <a:lstStyle/>
                    <a:p>
                      <a:pPr marL="0" lvl="0" indent="0" algn="ctr">
                        <a:buNone/>
                      </a:pPr>
                      <a:r>
                        <a:rPr lang="en-US" sz="800" b="0" i="0" u="none" strike="noStrike" noProof="0" dirty="0">
                          <a:latin typeface="Calibri"/>
                        </a:rPr>
                        <a:t>$154,856 </a:t>
                      </a:r>
                      <a:endParaRPr lang="en-US"/>
                    </a:p>
                  </a:txBody>
                  <a:tcPr anchor="ctr">
                    <a:noFill/>
                  </a:tcPr>
                </a:tc>
                <a:tc>
                  <a:txBody>
                    <a:bodyPr/>
                    <a:lstStyle/>
                    <a:p>
                      <a:pPr marL="0" lvl="0" indent="0" algn="ctr">
                        <a:buNone/>
                      </a:pPr>
                      <a:r>
                        <a:rPr lang="en-US" sz="800" b="0" i="0" u="none" strike="noStrike" noProof="0" dirty="0">
                          <a:latin typeface="Calibri"/>
                        </a:rPr>
                        <a:t>357</a:t>
                      </a:r>
                      <a:endParaRPr lang="en-US" dirty="0"/>
                    </a:p>
                  </a:txBody>
                  <a:tcPr anchor="ctr">
                    <a:noFill/>
                  </a:tcPr>
                </a:tc>
                <a:tc>
                  <a:txBody>
                    <a:bodyPr/>
                    <a:lstStyle/>
                    <a:p>
                      <a:pPr marL="0" indent="0" algn="ctr">
                        <a:buFont typeface="Arial" panose="020B0604020202020204" pitchFamily="34" charset="0"/>
                        <a:buNone/>
                      </a:pPr>
                      <a:r>
                        <a:rPr lang="en-US" sz="800" dirty="0"/>
                        <a:t>23%</a:t>
                      </a:r>
                    </a:p>
                  </a:txBody>
                  <a:tcPr anchor="ctr">
                    <a:noFill/>
                  </a:tcPr>
                </a:tc>
                <a:extLst>
                  <a:ext uri="{0D108BD9-81ED-4DB2-BD59-A6C34878D82A}">
                    <a16:rowId xmlns:a16="http://schemas.microsoft.com/office/drawing/2014/main" val="485077722"/>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23746" y="8748468"/>
            <a:ext cx="5818910" cy="369332"/>
          </a:xfrm>
          <a:prstGeom prst="rect">
            <a:avLst/>
          </a:prstGeom>
          <a:noFill/>
        </p:spPr>
        <p:txBody>
          <a:bodyPr wrap="square" lIns="91440" tIns="45720" rIns="91440" bIns="45720" rtlCol="0" anchor="t">
            <a:spAutoFit/>
          </a:bodyPr>
          <a:lstStyle/>
          <a:p>
            <a:r>
              <a:rPr lang="en-US" sz="900" dirty="0">
                <a:effectLst/>
                <a:ea typeface="+mn-lt"/>
                <a:cs typeface="+mn-lt"/>
              </a:rPr>
              <a:t>Successful completion of the </a:t>
            </a:r>
            <a:r>
              <a:rPr lang="en-US" sz="900" dirty="0">
                <a:ea typeface="+mn-lt"/>
                <a:cs typeface="+mn-lt"/>
              </a:rPr>
              <a:t>Nursing Science </a:t>
            </a:r>
            <a:r>
              <a:rPr lang="en-US" sz="900" dirty="0">
                <a:effectLst/>
                <a:ea typeface="+mn-lt"/>
                <a:cs typeface="+mn-lt"/>
              </a:rPr>
              <a:t>program of study will fulfill requirements of </a:t>
            </a:r>
            <a:r>
              <a:rPr lang="en-US" sz="900" dirty="0">
                <a:ea typeface="+mn-lt"/>
                <a:cs typeface="+mn-lt"/>
              </a:rPr>
              <a:t>a Public Service endorsement or STEM endorsement if </a:t>
            </a:r>
            <a:r>
              <a:rPr lang="en-US" sz="900" dirty="0">
                <a:effectLst/>
                <a:ea typeface="+mn-lt"/>
                <a:cs typeface="+mn-lt"/>
              </a:rPr>
              <a:t>the </a:t>
            </a:r>
            <a:r>
              <a:rPr lang="en-US" sz="900" dirty="0">
                <a:ea typeface="+mn-lt"/>
                <a:cs typeface="+mn-lt"/>
              </a:rPr>
              <a:t>math </a:t>
            </a:r>
            <a:r>
              <a:rPr lang="en-US" sz="900" dirty="0">
                <a:effectLst/>
                <a:ea typeface="+mn-lt"/>
                <a:cs typeface="+mn-lt"/>
              </a:rPr>
              <a:t>and </a:t>
            </a:r>
            <a:r>
              <a:rPr lang="en-US" sz="900" dirty="0">
                <a:ea typeface="+mn-lt"/>
                <a:cs typeface="+mn-lt"/>
              </a:rPr>
              <a:t>science requirements are met</a:t>
            </a:r>
            <a:r>
              <a:rPr lang="en-US" sz="900" dirty="0">
                <a:effectLst/>
                <a:ea typeface="+mn-lt"/>
                <a:cs typeface="+mn-lt"/>
              </a:rPr>
              <a:t>.</a:t>
            </a:r>
            <a:r>
              <a:rPr lang="en-US" sz="900" dirty="0">
                <a:ea typeface="+mn-lt"/>
                <a:cs typeface="Calibri"/>
              </a:rPr>
              <a:t> </a:t>
            </a:r>
            <a:r>
              <a:rPr lang="en-US" sz="900" dirty="0">
                <a:ea typeface="Calibri" panose="020F0502020204030204" pitchFamily="34" charset="0"/>
                <a:cs typeface="Times New Roman"/>
              </a:rPr>
              <a:t>Revised – August 2022</a:t>
            </a:r>
            <a:endParaRPr lang="en-US" dirty="0">
              <a:cs typeface="Times New Roman"/>
            </a:endParaRPr>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3543" y="8717890"/>
            <a:ext cx="705086" cy="352543"/>
          </a:xfrm>
          <a:prstGeom prst="rect">
            <a:avLst/>
          </a:prstGeom>
          <a:noFill/>
          <a:ln>
            <a:noFill/>
          </a:ln>
        </p:spPr>
      </p:pic>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a:off x="3705101" y="2202958"/>
            <a:ext cx="0" cy="5065682"/>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356260" y="7335582"/>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4086739" y="3856796"/>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356260" y="5047280"/>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F52A3F2D-1E1C-EE5A-6D41-9EADFB52F4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13450" y="874879"/>
            <a:ext cx="673100" cy="645362"/>
          </a:xfrm>
          <a:prstGeom prst="rect">
            <a:avLst/>
          </a:prstGeom>
        </p:spPr>
      </p:pic>
      <p:pic>
        <p:nvPicPr>
          <p:cNvPr id="12" name="Picture 12">
            <a:extLst>
              <a:ext uri="{FF2B5EF4-FFF2-40B4-BE49-F238E27FC236}">
                <a16:creationId xmlns:a16="http://schemas.microsoft.com/office/drawing/2014/main" id="{4E6537F4-3796-9D57-C437-920EFAB37A73}"/>
              </a:ext>
              <a:ext uri="{C183D7F6-B498-43B3-948B-1728B52AA6E4}">
                <adec:decorative xmlns:adec="http://schemas.microsoft.com/office/drawing/2017/decorative" val="1"/>
              </a:ext>
            </a:extLst>
          </p:cNvPr>
          <p:cNvPicPr>
            <a:picLocks noChangeAspect="1"/>
          </p:cNvPicPr>
          <p:nvPr/>
        </p:nvPicPr>
        <p:blipFill rotWithShape="1">
          <a:blip r:embed="rId4"/>
          <a:srcRect l="22644" t="22838" r="-625" b="34172"/>
          <a:stretch/>
        </p:blipFill>
        <p:spPr>
          <a:xfrm>
            <a:off x="3697105" y="939942"/>
            <a:ext cx="2139171" cy="579724"/>
          </a:xfrm>
          <a:prstGeom prst="rect">
            <a:avLst/>
          </a:prstGeom>
        </p:spPr>
      </p:pic>
      <p:sp>
        <p:nvSpPr>
          <p:cNvPr id="25" name="TextBox 24">
            <a:extLst>
              <a:ext uri="{FF2B5EF4-FFF2-40B4-BE49-F238E27FC236}">
                <a16:creationId xmlns:a16="http://schemas.microsoft.com/office/drawing/2014/main" id="{DE5AD237-13F0-4144-9B56-A74456880BD4}"/>
              </a:ext>
            </a:extLst>
          </p:cNvPr>
          <p:cNvSpPr txBox="1"/>
          <p:nvPr/>
        </p:nvSpPr>
        <p:spPr>
          <a:xfrm>
            <a:off x="3936671" y="7076208"/>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SMHS Health Science Clinic</a:t>
            </a:r>
          </a:p>
        </p:txBody>
      </p:sp>
      <p:pic>
        <p:nvPicPr>
          <p:cNvPr id="26" name="Picture 25">
            <a:extLst>
              <a:ext uri="{FF2B5EF4-FFF2-40B4-BE49-F238E27FC236}">
                <a16:creationId xmlns:a16="http://schemas.microsoft.com/office/drawing/2014/main" id="{B3080BFB-9B12-4F30-8D72-55DAFDFFE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034679" y="5136804"/>
            <a:ext cx="2514600" cy="1885950"/>
          </a:xfrm>
          <a:prstGeom prst="rect">
            <a:avLst/>
          </a:prstGeom>
        </p:spPr>
      </p:pic>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D3434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dirty="0">
                <a:solidFill>
                  <a:schemeClr val="bg1"/>
                </a:solidFill>
                <a:latin typeface="+mn-lt"/>
                <a:ea typeface="Open Sans"/>
                <a:cs typeface="Open Sans"/>
              </a:rPr>
              <a:t>Nursing Science</a:t>
            </a:r>
            <a:br>
              <a:rPr lang="en-US" sz="1800" b="1" dirty="0">
                <a:latin typeface="+mn-lt"/>
                <a:ea typeface="Open Sans" panose="020B0606030504020204" pitchFamily="34" charset="0"/>
                <a:cs typeface="Open Sans" panose="020B0606030504020204" pitchFamily="34" charset="0"/>
              </a:rPr>
            </a:br>
            <a:r>
              <a:rPr lang="en-US" sz="1800" b="1" dirty="0">
                <a:solidFill>
                  <a:schemeClr val="bg1"/>
                </a:solidFill>
                <a:latin typeface="+mn-lt"/>
                <a:ea typeface="Open Sans"/>
                <a:cs typeface="Open Sans"/>
              </a:rPr>
              <a:t>Course Information</a:t>
            </a:r>
            <a:endParaRPr lang="en-US" dirty="0">
              <a:solidFill>
                <a:schemeClr val="bg1"/>
              </a:solidFill>
              <a:ea typeface="Open Sans"/>
              <a:cs typeface="Open Sans"/>
            </a:endParaRPr>
          </a:p>
        </p:txBody>
      </p:sp>
      <p:graphicFrame>
        <p:nvGraphicFramePr>
          <p:cNvPr id="3" name="Table 24">
            <a:extLst>
              <a:ext uri="{FF2B5EF4-FFF2-40B4-BE49-F238E27FC236}">
                <a16:creationId xmlns:a16="http://schemas.microsoft.com/office/drawing/2014/main" id="{056CCD33-F41C-3271-0BF6-E24B4BE9EB18}"/>
              </a:ext>
            </a:extLst>
          </p:cNvPr>
          <p:cNvGraphicFramePr>
            <a:graphicFrameLocks noGrp="1"/>
          </p:cNvGraphicFramePr>
          <p:nvPr>
            <p:extLst>
              <p:ext uri="{D42A27DB-BD31-4B8C-83A1-F6EECF244321}">
                <p14:modId xmlns:p14="http://schemas.microsoft.com/office/powerpoint/2010/main" val="3262833411"/>
              </p:ext>
            </p:extLst>
          </p:nvPr>
        </p:nvGraphicFramePr>
        <p:xfrm>
          <a:off x="279918" y="828091"/>
          <a:ext cx="6320224" cy="1981200"/>
        </p:xfrm>
        <a:graphic>
          <a:graphicData uri="http://schemas.openxmlformats.org/drawingml/2006/table">
            <a:tbl>
              <a:tblPr firstRow="1" bandRow="1">
                <a:tableStyleId>{5C22544A-7EE6-4342-B048-85BDC9FD1C3A}</a:tableStyleId>
              </a:tblPr>
              <a:tblGrid>
                <a:gridCol w="1580056">
                  <a:extLst>
                    <a:ext uri="{9D8B030D-6E8A-4147-A177-3AD203B41FA5}">
                      <a16:colId xmlns:a16="http://schemas.microsoft.com/office/drawing/2014/main" val="2083587555"/>
                    </a:ext>
                  </a:extLst>
                </a:gridCol>
                <a:gridCol w="1580056">
                  <a:extLst>
                    <a:ext uri="{9D8B030D-6E8A-4147-A177-3AD203B41FA5}">
                      <a16:colId xmlns:a16="http://schemas.microsoft.com/office/drawing/2014/main" val="3749205641"/>
                    </a:ext>
                  </a:extLst>
                </a:gridCol>
                <a:gridCol w="1580056">
                  <a:extLst>
                    <a:ext uri="{9D8B030D-6E8A-4147-A177-3AD203B41FA5}">
                      <a16:colId xmlns:a16="http://schemas.microsoft.com/office/drawing/2014/main" val="603892530"/>
                    </a:ext>
                  </a:extLst>
                </a:gridCol>
                <a:gridCol w="1580056">
                  <a:extLst>
                    <a:ext uri="{9D8B030D-6E8A-4147-A177-3AD203B41FA5}">
                      <a16:colId xmlns:a16="http://schemas.microsoft.com/office/drawing/2014/main" val="562161464"/>
                    </a:ext>
                  </a:extLst>
                </a:gridCol>
              </a:tblGrid>
              <a:tr h="214447">
                <a:tc>
                  <a:txBody>
                    <a:bodyPr/>
                    <a:lstStyle/>
                    <a:p>
                      <a:pPr algn="ctr"/>
                      <a:r>
                        <a:rPr lang="en-US" sz="1000" dirty="0"/>
                        <a:t>COURSE NAME</a:t>
                      </a:r>
                    </a:p>
                  </a:txBody>
                  <a:tcPr anchor="ctr">
                    <a:solidFill>
                      <a:srgbClr val="D34343"/>
                    </a:solidFill>
                  </a:tcPr>
                </a:tc>
                <a:tc>
                  <a:txBody>
                    <a:bodyPr/>
                    <a:lstStyle/>
                    <a:p>
                      <a:pPr algn="ctr"/>
                      <a:r>
                        <a:rPr lang="en-US" sz="1000" dirty="0"/>
                        <a:t>SERVICE ID</a:t>
                      </a:r>
                    </a:p>
                  </a:txBody>
                  <a:tcPr anchor="ctr">
                    <a:solidFill>
                      <a:srgbClr val="D34343"/>
                    </a:solidFill>
                  </a:tcPr>
                </a:tc>
                <a:tc>
                  <a:txBody>
                    <a:bodyPr/>
                    <a:lstStyle/>
                    <a:p>
                      <a:pPr lvl="0" algn="ctr">
                        <a:buNone/>
                      </a:pPr>
                      <a:r>
                        <a:rPr lang="en-US" sz="1000" b="1" i="0" u="none" strike="noStrike" noProof="0" dirty="0">
                          <a:latin typeface="Calibri"/>
                        </a:rPr>
                        <a:t>PREREQUISITES</a:t>
                      </a:r>
                      <a:endParaRPr lang="en-US" sz="1000" dirty="0"/>
                    </a:p>
                  </a:txBody>
                  <a:tcPr anchor="ctr">
                    <a:solidFill>
                      <a:srgbClr val="D34343"/>
                    </a:solidFill>
                  </a:tcPr>
                </a:tc>
                <a:tc>
                  <a:txBody>
                    <a:bodyPr/>
                    <a:lstStyle/>
                    <a:p>
                      <a:pPr algn="ctr"/>
                      <a:r>
                        <a:rPr lang="en-US" sz="1000" dirty="0"/>
                        <a:t>COREQUISITES</a:t>
                      </a:r>
                    </a:p>
                  </a:txBody>
                  <a:tcPr anchor="ctr">
                    <a:solidFill>
                      <a:srgbClr val="D34343"/>
                    </a:solidFill>
                  </a:tcPr>
                </a:tc>
                <a:extLst>
                  <a:ext uri="{0D108BD9-81ED-4DB2-BD59-A6C34878D82A}">
                    <a16:rowId xmlns:a16="http://schemas.microsoft.com/office/drawing/2014/main" val="2788444287"/>
                  </a:ext>
                </a:extLst>
              </a:tr>
              <a:tr h="274320">
                <a:tc>
                  <a:txBody>
                    <a:bodyPr/>
                    <a:lstStyle/>
                    <a:p>
                      <a:pPr lvl="0">
                        <a:buNone/>
                      </a:pPr>
                      <a:r>
                        <a:rPr lang="en-US" sz="1000" b="0" i="0" u="none" strike="noStrike" noProof="0" dirty="0">
                          <a:latin typeface="Calibri"/>
                        </a:rPr>
                        <a:t>Principles of Health Science</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13020200 (1 credit) </a:t>
                      </a:r>
                    </a:p>
                    <a:p>
                      <a:pPr lvl="0" algn="ctr">
                        <a:buNone/>
                      </a:pPr>
                      <a:r>
                        <a:rPr lang="en-US" sz="1000" b="0" i="0" u="none" strike="noStrike" noProof="0" dirty="0">
                          <a:latin typeface="Calibri"/>
                        </a:rPr>
                        <a:t>6401</a:t>
                      </a:r>
                      <a:endParaRPr lang="en-US" sz="1000" dirty="0"/>
                    </a:p>
                  </a:txBody>
                  <a:tcPr anchor="ctr">
                    <a:solidFill>
                      <a:schemeClr val="bg1">
                        <a:lumMod val="85000"/>
                        <a:alpha val="60000"/>
                      </a:schemeClr>
                    </a:solidFill>
                  </a:tcPr>
                </a:tc>
                <a:tc>
                  <a:txBody>
                    <a:bodyPr/>
                    <a:lstStyle/>
                    <a:p>
                      <a:pPr algn="ctr"/>
                      <a:r>
                        <a:rPr lang="en-US" sz="1000" dirty="0"/>
                        <a:t>None</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2974962540"/>
                  </a:ext>
                </a:extLst>
              </a:tr>
              <a:tr h="274320">
                <a:tc>
                  <a:txBody>
                    <a:bodyPr/>
                    <a:lstStyle/>
                    <a:p>
                      <a:pPr lvl="0">
                        <a:buNone/>
                      </a:pPr>
                      <a:r>
                        <a:rPr lang="en-US" sz="1000" b="0" i="0" u="none" strike="noStrike" noProof="0" dirty="0">
                          <a:latin typeface="Calibri"/>
                        </a:rPr>
                        <a:t>Medical Terminology</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13020300 (1 credit) </a:t>
                      </a:r>
                    </a:p>
                    <a:p>
                      <a:pPr lvl="0" algn="ctr">
                        <a:buNone/>
                      </a:pPr>
                      <a:r>
                        <a:rPr lang="en-US" sz="1000" b="0" i="0" u="none" strike="noStrike" noProof="0" dirty="0">
                          <a:latin typeface="Calibri"/>
                        </a:rPr>
                        <a:t>6411</a:t>
                      </a:r>
                      <a:endParaRPr lang="en-US" sz="1000" dirty="0"/>
                    </a:p>
                  </a:txBody>
                  <a:tcPr anchor="ctr">
                    <a:solidFill>
                      <a:schemeClr val="bg1">
                        <a:lumMod val="85000"/>
                        <a:alpha val="60000"/>
                      </a:schemeClr>
                    </a:solidFill>
                  </a:tcPr>
                </a:tc>
                <a:tc>
                  <a:txBody>
                    <a:bodyPr/>
                    <a:lstStyle/>
                    <a:p>
                      <a:pPr algn="ctr"/>
                      <a:r>
                        <a:rPr lang="en-US" sz="1000" dirty="0"/>
                        <a:t>Principles of </a:t>
                      </a:r>
                      <a:r>
                        <a:rPr lang="en-US" sz="1000"/>
                        <a:t>Health Science</a:t>
                      </a:r>
                      <a:endParaRPr lang="en-US" sz="1000" dirty="0"/>
                    </a:p>
                  </a:txBody>
                  <a:tcPr anchor="ct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None</a:t>
                      </a:r>
                      <a:endParaRPr lang="en-US" sz="1000" dirty="0"/>
                    </a:p>
                  </a:txBody>
                  <a:tcPr anchor="ctr">
                    <a:solidFill>
                      <a:schemeClr val="bg1">
                        <a:lumMod val="85000"/>
                        <a:alpha val="60000"/>
                      </a:schemeClr>
                    </a:solidFill>
                  </a:tcPr>
                </a:tc>
                <a:extLst>
                  <a:ext uri="{0D108BD9-81ED-4DB2-BD59-A6C34878D82A}">
                    <a16:rowId xmlns:a16="http://schemas.microsoft.com/office/drawing/2014/main" val="3289955430"/>
                  </a:ext>
                </a:extLst>
              </a:tr>
              <a:tr h="274320">
                <a:tc>
                  <a:txBody>
                    <a:bodyPr/>
                    <a:lstStyle/>
                    <a:p>
                      <a:pPr lvl="0">
                        <a:buNone/>
                      </a:pPr>
                      <a:r>
                        <a:rPr lang="en-US" sz="1000" b="0" i="0" u="none" strike="noStrike" noProof="0" dirty="0">
                          <a:latin typeface="Calibri"/>
                        </a:rPr>
                        <a:t>Anatomy and Physiology</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13020600 (1 credit)</a:t>
                      </a:r>
                    </a:p>
                    <a:p>
                      <a:pPr lvl="0" algn="ctr">
                        <a:buNone/>
                      </a:pPr>
                      <a:r>
                        <a:rPr lang="en-US" sz="1000" b="0" i="0" u="none" strike="noStrike" noProof="0" dirty="0">
                          <a:latin typeface="Calibri"/>
                        </a:rPr>
                        <a:t>3266</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 Biology and a</a:t>
                      </a:r>
                      <a:br>
                        <a:rPr lang="en-US" sz="1000" b="0" i="0" u="none" strike="noStrike" noProof="0" dirty="0">
                          <a:latin typeface="Calibri"/>
                        </a:rPr>
                      </a:br>
                      <a:r>
                        <a:rPr lang="en-US" sz="1000" b="0" i="0" u="none" strike="noStrike" noProof="0" dirty="0">
                          <a:latin typeface="Calibri"/>
                        </a:rPr>
                        <a:t>second science credit</a:t>
                      </a:r>
                      <a:endParaRPr lang="en-US" sz="1000" dirty="0"/>
                    </a:p>
                  </a:txBody>
                  <a:tcPr anchor="ctr">
                    <a:solidFill>
                      <a:schemeClr val="bg1">
                        <a:lumMod val="85000"/>
                        <a:alpha val="60000"/>
                      </a:schemeClr>
                    </a:solidFill>
                  </a:tcPr>
                </a:tc>
                <a:tc>
                  <a:txBody>
                    <a:bodyPr/>
                    <a:lstStyle/>
                    <a:p>
                      <a:pPr lvl="0" algn="ctr">
                        <a:buNone/>
                      </a:pPr>
                      <a:r>
                        <a:rPr lang="en-US" sz="1000" b="0" i="0" u="none" strike="noStrike" baseline="0" noProof="0" dirty="0">
                          <a:solidFill>
                            <a:srgbClr val="000000"/>
                          </a:solidFill>
                          <a:latin typeface="Calibri"/>
                        </a:rPr>
                        <a:t>None</a:t>
                      </a:r>
                      <a:endParaRPr lang="en-US" sz="1000" dirty="0"/>
                    </a:p>
                  </a:txBody>
                  <a:tcPr anchor="ctr">
                    <a:solidFill>
                      <a:schemeClr val="bg1">
                        <a:lumMod val="85000"/>
                        <a:alpha val="60000"/>
                      </a:schemeClr>
                    </a:solidFill>
                  </a:tcPr>
                </a:tc>
                <a:extLst>
                  <a:ext uri="{0D108BD9-81ED-4DB2-BD59-A6C34878D82A}">
                    <a16:rowId xmlns:a16="http://schemas.microsoft.com/office/drawing/2014/main" val="941077722"/>
                  </a:ext>
                </a:extLst>
              </a:tr>
              <a:tr h="274320">
                <a:tc>
                  <a:txBody>
                    <a:bodyPr/>
                    <a:lstStyle/>
                    <a:p>
                      <a:pPr lvl="0">
                        <a:buNone/>
                      </a:pPr>
                      <a:r>
                        <a:rPr lang="en-US" sz="1000" dirty="0"/>
                        <a:t>Emergency Medical Technician</a:t>
                      </a:r>
                    </a:p>
                  </a:txBody>
                  <a:tcPr anchor="ctr">
                    <a:solidFill>
                      <a:schemeClr val="bg1">
                        <a:lumMod val="85000"/>
                        <a:alpha val="60000"/>
                      </a:schemeClr>
                    </a:solidFill>
                  </a:tcPr>
                </a:tc>
                <a:tc>
                  <a:txBody>
                    <a:bodyPr/>
                    <a:lstStyle/>
                    <a:p>
                      <a:pPr lvl="0" algn="ctr">
                        <a:buNone/>
                      </a:pPr>
                      <a:r>
                        <a:rPr lang="en-US" sz="1000" dirty="0"/>
                        <a:t>N1303015 (2 credits)</a:t>
                      </a:r>
                    </a:p>
                    <a:p>
                      <a:pPr lvl="0" algn="ctr">
                        <a:buNone/>
                      </a:pPr>
                      <a:r>
                        <a:rPr lang="en-US" sz="1000" dirty="0"/>
                        <a:t>6414</a:t>
                      </a:r>
                    </a:p>
                  </a:txBody>
                  <a:tcPr anchor="ctr">
                    <a:solidFill>
                      <a:schemeClr val="bg1">
                        <a:lumMod val="85000"/>
                        <a:alpha val="60000"/>
                      </a:schemeClr>
                    </a:solidFill>
                  </a:tcPr>
                </a:tc>
                <a:tc>
                  <a:txBody>
                    <a:bodyPr/>
                    <a:lstStyle/>
                    <a:p>
                      <a:pPr lvl="0" algn="ctr">
                        <a:buNone/>
                      </a:pPr>
                      <a:r>
                        <a:rPr lang="en-US" sz="1000" dirty="0"/>
                        <a:t>Biology, Principles of Health Science, and Medical Terminology</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693512249"/>
                  </a:ext>
                </a:extLst>
              </a:tr>
            </a:tbl>
          </a:graphicData>
        </a:graphic>
      </p:graphicFrame>
      <p:sp>
        <p:nvSpPr>
          <p:cNvPr id="16" name="TextBox 15">
            <a:extLst>
              <a:ext uri="{FF2B5EF4-FFF2-40B4-BE49-F238E27FC236}">
                <a16:creationId xmlns:a16="http://schemas.microsoft.com/office/drawing/2014/main" id="{81249FC2-B108-4C78-9FD8-01C5D5BEE970}"/>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091F979B-0DDF-48AB-BF22-9D8A166BCBBE}"/>
              </a:ext>
            </a:extLst>
          </p:cNvPr>
          <p:cNvSpPr txBox="1"/>
          <p:nvPr/>
        </p:nvSpPr>
        <p:spPr>
          <a:xfrm>
            <a:off x="359253" y="7385033"/>
            <a:ext cx="6246744" cy="400110"/>
          </a:xfrm>
          <a:prstGeom prst="rect">
            <a:avLst/>
          </a:prstGeom>
          <a:noFill/>
        </p:spPr>
        <p:txBody>
          <a:bodyPr wrap="square" lIns="91440" tIns="45720" rIns="91440" bIns="45720" rtlCol="0" anchor="t">
            <a:spAutoFit/>
          </a:bodyPr>
          <a:lstStyle/>
          <a:p>
            <a:pPr algn="ctr"/>
            <a:r>
              <a:rPr lang="en-US" sz="1000" dirty="0"/>
              <a:t>FOR ADDITIONAL INFORMATION ON THE HEALTH SCIENCE CAREER CLUSTER,</a:t>
            </a:r>
          </a:p>
          <a:p>
            <a:pPr algn="ctr"/>
            <a:r>
              <a:rPr lang="en-US" sz="1000" dirty="0"/>
              <a:t>PLEASE CONTACT: CJ Odam, SMCISD CTE Coordinator     cj.odam@smcisd.net</a:t>
            </a:r>
            <a:endParaRPr lang="en-US" sz="1000" dirty="0">
              <a:cs typeface="Calibri"/>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D6A0F15-9D47-4D66-8DB8-6EE7F290064A}">
  <ds:schemaRefs>
    <ds:schemaRef ds:uri="http://schemas.microsoft.com/sharepoint/v3/contenttype/forms"/>
  </ds:schemaRefs>
</ds:datastoreItem>
</file>

<file path=customXml/itemProps2.xml><?xml version="1.0" encoding="utf-8"?>
<ds:datastoreItem xmlns:ds="http://schemas.openxmlformats.org/officeDocument/2006/customXml" ds:itemID="{4E1B9082-3BE9-4013-B463-BA08B27976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6893de-3167-48c0-a9e9-62134322dc49"/>
    <ds:schemaRef ds:uri="1870ca36-48b9-408f-8764-2f018f10c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F67F14-08BA-4E43-A779-A4A8A5468D3F}">
  <ds:schemaRefs>
    <ds:schemaRef ds:uri="http://schemas.openxmlformats.org/package/2006/metadata/core-properties"/>
    <ds:schemaRef ds:uri="http://schemas.microsoft.com/office/2006/documentManagement/types"/>
    <ds:schemaRef ds:uri="696893de-3167-48c0-a9e9-62134322dc49"/>
    <ds:schemaRef ds:uri="http://schemas.microsoft.com/office/infopath/2007/PartnerControls"/>
    <ds:schemaRef ds:uri="http://schemas.microsoft.com/office/2006/metadata/properties"/>
    <ds:schemaRef ds:uri="http://purl.org/dc/elements/1.1/"/>
    <ds:schemaRef ds:uri="1870ca36-48b9-408f-8764-2f018f10cce8"/>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274</TotalTime>
  <Words>526</Words>
  <Application>Microsoft Office PowerPoint</Application>
  <PresentationFormat>Letter Paper (8.5x11 in)</PresentationFormat>
  <Paragraphs>85</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Open Sans</vt:lpstr>
      <vt:lpstr>Open Sans SemiBold</vt:lpstr>
      <vt:lpstr>Times New Roman</vt:lpstr>
      <vt:lpstr>Office Theme</vt:lpstr>
      <vt:lpstr>Nursing Science (Emergency Medical Technician) Statewide Program of Study</vt:lpstr>
      <vt:lpstr>Nursing Science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411</cp:revision>
  <dcterms:created xsi:type="dcterms:W3CDTF">2022-08-14T22:35:42Z</dcterms:created>
  <dcterms:modified xsi:type="dcterms:W3CDTF">2022-12-05T21:34:33Z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